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2" r:id="rId3"/>
  </p:sldMasterIdLst>
  <p:sldIdLst>
    <p:sldId id="256" r:id="rId4"/>
    <p:sldId id="257" r:id="rId5"/>
    <p:sldId id="266" r:id="rId6"/>
    <p:sldId id="265" r:id="rId7"/>
    <p:sldId id="258" r:id="rId8"/>
    <p:sldId id="264" r:id="rId9"/>
    <p:sldId id="267" r:id="rId10"/>
    <p:sldId id="259" r:id="rId11"/>
    <p:sldId id="262" r:id="rId12"/>
    <p:sldId id="263" r:id="rId13"/>
    <p:sldId id="268" r:id="rId14"/>
    <p:sldId id="269" r:id="rId15"/>
    <p:sldId id="274" r:id="rId16"/>
    <p:sldId id="270" r:id="rId17"/>
    <p:sldId id="271" r:id="rId18"/>
    <p:sldId id="272" r:id="rId19"/>
    <p:sldId id="273" r:id="rId20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8" autoAdjust="0"/>
    <p:restoredTop sz="94660"/>
  </p:normalViewPr>
  <p:slideViewPr>
    <p:cSldViewPr>
      <p:cViewPr>
        <p:scale>
          <a:sx n="70" d="100"/>
          <a:sy n="70" d="100"/>
        </p:scale>
        <p:origin x="-834" y="-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6.pn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582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735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44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44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093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A140B-4D3B-43F8-8D86-3D1F04A2B763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10-4-2017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2AC84-9648-4DEF-8336-A0E40275D855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869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A140B-4D3B-43F8-8D86-3D1F04A2B763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10-4-2017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2AC84-9648-4DEF-8336-A0E40275D855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869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165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6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6082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144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152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0653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83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1986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819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5715-82B6-455F-A5F5-73E59759610D}" type="datetimeFigureOut">
              <a:rPr lang="nl-NL" smtClean="0"/>
              <a:t>10-4-2017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9936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A140B-4D3B-43F8-8D86-3D1F04A2B763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10-4-2017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2AC84-9648-4DEF-8336-A0E40275D855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05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A140B-4D3B-43F8-8D86-3D1F04A2B763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10-4-2017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2AC84-9648-4DEF-8336-A0E40275D855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05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27.jp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4.png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avi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g"/><Relationship Id="rId4" Type="http://schemas.openxmlformats.org/officeDocument/2006/relationships/image" Target="../media/image2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2204870"/>
            <a:ext cx="7772400" cy="14700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67" y="839301"/>
            <a:ext cx="9144000" cy="5143500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2843808" y="2780931"/>
            <a:ext cx="3600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 smtClean="0">
                <a:solidFill>
                  <a:schemeClr val="bg1"/>
                </a:solidFill>
              </a:rPr>
              <a:t>Segregatie is een fenomeen dat we vaak in onze maatschappij zien.</a:t>
            </a:r>
            <a:endParaRPr lang="nl-N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82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4000">
        <p:dissolve/>
      </p:transition>
    </mc:Choice>
    <mc:Fallback xmlns="">
      <p:transition spd="slow" advTm="4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671021" y="1689511"/>
            <a:ext cx="4422914" cy="3126760"/>
          </a:xfrm>
        </p:spPr>
        <p:txBody>
          <a:bodyPr>
            <a:normAutofit fontScale="85000" lnSpcReduction="20000"/>
          </a:bodyPr>
          <a:lstStyle/>
          <a:p>
            <a:r>
              <a:rPr lang="nl-NL" dirty="0"/>
              <a:t>37 is ongelukkig en verhuist</a:t>
            </a:r>
          </a:p>
          <a:p>
            <a:r>
              <a:rPr lang="nl-NL" dirty="0"/>
              <a:t>38 verhuist naar dichtstbijzijnde plek</a:t>
            </a:r>
          </a:p>
          <a:p>
            <a:r>
              <a:rPr lang="nl-NL" dirty="0"/>
              <a:t>37 verhuist naar 38</a:t>
            </a:r>
          </a:p>
          <a:p>
            <a:r>
              <a:rPr lang="nl-NL" dirty="0"/>
              <a:t>38 verliest </a:t>
            </a:r>
            <a:r>
              <a:rPr lang="nl-NL" dirty="0" err="1"/>
              <a:t>happiness</a:t>
            </a:r>
            <a:r>
              <a:rPr lang="nl-NL" dirty="0"/>
              <a:t> en verhuist</a:t>
            </a:r>
          </a:p>
          <a:p>
            <a:r>
              <a:rPr lang="nl-NL" dirty="0"/>
              <a:t>37 verhuist naar dichtstbijzijnde plek</a:t>
            </a:r>
          </a:p>
          <a:p>
            <a:r>
              <a:rPr lang="nl-NL" dirty="0"/>
              <a:t>38 verhuist naar 37</a:t>
            </a:r>
          </a:p>
        </p:txBody>
      </p:sp>
      <p:grpSp>
        <p:nvGrpSpPr>
          <p:cNvPr id="4" name="Groep 3"/>
          <p:cNvGrpSpPr/>
          <p:nvPr/>
        </p:nvGrpSpPr>
        <p:grpSpPr>
          <a:xfrm>
            <a:off x="211892" y="1033656"/>
            <a:ext cx="4288100" cy="5076825"/>
            <a:chOff x="5977721" y="889663"/>
            <a:chExt cx="5076825" cy="5076825"/>
          </a:xfrm>
        </p:grpSpPr>
        <p:pic>
          <p:nvPicPr>
            <p:cNvPr id="5" name="Afbeelding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7721" y="889663"/>
              <a:ext cx="5076825" cy="5076825"/>
            </a:xfrm>
            <a:prstGeom prst="rect">
              <a:avLst/>
            </a:prstGeom>
          </p:spPr>
        </p:pic>
        <p:sp>
          <p:nvSpPr>
            <p:cNvPr id="6" name="Rechthoek 5"/>
            <p:cNvSpPr/>
            <p:nvPr/>
          </p:nvSpPr>
          <p:spPr>
            <a:xfrm>
              <a:off x="6126035" y="917645"/>
              <a:ext cx="504967" cy="3275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prstClr val="black"/>
                </a:solidFill>
              </a:endParaRPr>
            </a:p>
          </p:txBody>
        </p:sp>
        <p:sp>
          <p:nvSpPr>
            <p:cNvPr id="7" name="Rechthoek 6"/>
            <p:cNvSpPr/>
            <p:nvPr/>
          </p:nvSpPr>
          <p:spPr>
            <a:xfrm>
              <a:off x="6824346" y="2025388"/>
              <a:ext cx="504967" cy="3275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prstClr val="black"/>
                </a:solidFill>
              </a:endParaRPr>
            </a:p>
          </p:txBody>
        </p:sp>
      </p:grp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6" t="11309" r="71956" b="80358"/>
          <a:stretch/>
        </p:blipFill>
        <p:spPr>
          <a:xfrm>
            <a:off x="256593" y="1061639"/>
            <a:ext cx="450376" cy="423081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3" t="21975" r="71147" b="69704"/>
          <a:stretch/>
        </p:blipFill>
        <p:spPr>
          <a:xfrm>
            <a:off x="954283" y="2169381"/>
            <a:ext cx="440141" cy="422465"/>
          </a:xfrm>
          <a:prstGeom prst="rect">
            <a:avLst/>
          </a:prstGeom>
        </p:spPr>
      </p:pic>
      <p:sp>
        <p:nvSpPr>
          <p:cNvPr id="10" name="Tekstvak 9"/>
          <p:cNvSpPr txBox="1"/>
          <p:nvPr/>
        </p:nvSpPr>
        <p:spPr>
          <a:xfrm>
            <a:off x="4860032" y="4817668"/>
            <a:ext cx="3347113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900" dirty="0">
                <a:solidFill>
                  <a:prstClr val="black"/>
                </a:solidFill>
              </a:rPr>
              <a:t>Dit proces </a:t>
            </a:r>
            <a:r>
              <a:rPr lang="nl-NL" sz="3200" dirty="0">
                <a:solidFill>
                  <a:prstClr val="black"/>
                </a:solidFill>
              </a:rPr>
              <a:t>herhaalt</a:t>
            </a:r>
            <a:r>
              <a:rPr lang="nl-NL" sz="2900" dirty="0">
                <a:solidFill>
                  <a:prstClr val="black"/>
                </a:solidFill>
              </a:rPr>
              <a:t> zich</a:t>
            </a:r>
          </a:p>
        </p:txBody>
      </p:sp>
      <p:sp>
        <p:nvSpPr>
          <p:cNvPr id="2" name="Tekstvak 1"/>
          <p:cNvSpPr txBox="1"/>
          <p:nvPr/>
        </p:nvSpPr>
        <p:spPr>
          <a:xfrm>
            <a:off x="1640144" y="195519"/>
            <a:ext cx="64397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smtClean="0"/>
              <a:t>Hier is iedereen blij, behalve 37 en 38</a:t>
            </a:r>
            <a:endParaRPr lang="nl-NL" sz="3200"/>
          </a:p>
        </p:txBody>
      </p:sp>
    </p:spTree>
    <p:extLst>
      <p:ext uri="{BB962C8B-B14F-4D97-AF65-F5344CB8AC3E}">
        <p14:creationId xmlns:p14="http://schemas.microsoft.com/office/powerpoint/2010/main" val="195382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15000">
        <p:dissolve/>
      </p:transition>
    </mc:Choice>
    <mc:Fallback xmlns="">
      <p:transition spd="slow" advTm="15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375E-6 1.85185E-6 L 0.07006 0.0807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3" y="402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56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7 -4.81481E-6 L -0.05729 -0.1608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5" y="-805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"/>
                            </p:stCondLst>
                            <p:childTnLst>
                              <p:par>
                                <p:cTn id="23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7006 0.08079 L 0.07006 0.15949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3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0"/>
                            </p:stCondLst>
                            <p:childTnLst>
                              <p:par>
                                <p:cTn id="29" presetID="49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729 -0.16087 L 0.00195 -0.08333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386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3000"/>
                            </p:stCondLst>
                            <p:childTnLst>
                              <p:par>
                                <p:cTn id="35" presetID="56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7006 0.15949 L -4.375E-6 1.85185E-6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03" y="-798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6000"/>
                            </p:stCondLst>
                            <p:childTnLst>
                              <p:par>
                                <p:cTn id="41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195 -0.08333 L 0.00195 0.00648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9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9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1259632" y="696323"/>
            <a:ext cx="66247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smtClean="0"/>
              <a:t>Maar in het praktijk is er vrijwel altijd evenwicht!</a:t>
            </a:r>
            <a:endParaRPr lang="nl-NL" sz="3200"/>
          </a:p>
        </p:txBody>
      </p:sp>
      <p:sp>
        <p:nvSpPr>
          <p:cNvPr id="3" name="Tekstvak 2"/>
          <p:cNvSpPr txBox="1"/>
          <p:nvPr/>
        </p:nvSpPr>
        <p:spPr>
          <a:xfrm>
            <a:off x="1259632" y="2462625"/>
            <a:ext cx="6984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smtClean="0"/>
              <a:t>Slechts in 2 van de 10000 simulaties wordt het evenwicht niet bereikt.</a:t>
            </a:r>
            <a:endParaRPr lang="nl-NL" sz="3200"/>
          </a:p>
        </p:txBody>
      </p:sp>
      <p:sp>
        <p:nvSpPr>
          <p:cNvPr id="4" name="Tekstvak 3"/>
          <p:cNvSpPr txBox="1"/>
          <p:nvPr/>
        </p:nvSpPr>
        <p:spPr>
          <a:xfrm>
            <a:off x="1307720" y="4077072"/>
            <a:ext cx="65285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smtClean="0"/>
              <a:t>Gemiddeld duurt het 3 rondes om het evenwicht te bereiken.</a:t>
            </a:r>
            <a:endParaRPr lang="nl-NL" sz="3200"/>
          </a:p>
        </p:txBody>
      </p:sp>
    </p:spTree>
    <p:extLst>
      <p:ext uri="{BB962C8B-B14F-4D97-AF65-F5344CB8AC3E}">
        <p14:creationId xmlns:p14="http://schemas.microsoft.com/office/powerpoint/2010/main" val="150231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0"/>
    </mc:Choice>
    <mc:Fallback xmlns="">
      <p:transition spd="slow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1763688" y="2589584"/>
            <a:ext cx="54080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400" smtClean="0"/>
              <a:t>Dat gaat toch best snel</a:t>
            </a:r>
            <a:endParaRPr lang="nl-NL" sz="4400"/>
          </a:p>
        </p:txBody>
      </p:sp>
    </p:spTree>
    <p:extLst>
      <p:ext uri="{BB962C8B-B14F-4D97-AF65-F5344CB8AC3E}">
        <p14:creationId xmlns:p14="http://schemas.microsoft.com/office/powerpoint/2010/main" val="44352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8823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1382070" y="116632"/>
            <a:ext cx="61206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smtClean="0"/>
              <a:t>Maar in plaats van betere buren zoeken kan Tom zich ook aanpassen aan zijn omgeving</a:t>
            </a:r>
            <a:endParaRPr lang="nl-NL" sz="320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23" t="17506" r="32195" b="21728"/>
          <a:stretch/>
        </p:blipFill>
        <p:spPr>
          <a:xfrm>
            <a:off x="2906942" y="1736855"/>
            <a:ext cx="2970076" cy="292057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9" t="30905" r="50959" b="46440"/>
          <a:stretch/>
        </p:blipFill>
        <p:spPr>
          <a:xfrm>
            <a:off x="3889872" y="2886110"/>
            <a:ext cx="864000" cy="792000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915" b="80160"/>
          <a:stretch/>
        </p:blipFill>
        <p:spPr>
          <a:xfrm>
            <a:off x="3868953" y="2797223"/>
            <a:ext cx="905838" cy="961935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1863915" y="4765281"/>
            <a:ext cx="5156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smtClean="0"/>
              <a:t>Hij kan namelijk van type wisselen</a:t>
            </a:r>
            <a:endParaRPr lang="nl-NL" sz="2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kstvak 8"/>
              <p:cNvSpPr txBox="1"/>
              <p:nvPr/>
            </p:nvSpPr>
            <p:spPr>
              <a:xfrm>
                <a:off x="971600" y="5288500"/>
                <a:ext cx="7776864" cy="1143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NL" sz="2800" smtClean="0"/>
                  <a:t>Dat doet hij met een bepaalde kans p. Voor een type T geldt dat P(TypeTom=T)=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nl-NL" sz="280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nl-NL" sz="2800" b="0" i="1" smtClean="0">
                            <a:latin typeface="Cambria Math"/>
                          </a:rPr>
                          <m:t>#</m:t>
                        </m:r>
                        <m:r>
                          <a:rPr lang="nl-NL" sz="2800" b="0" i="1" smtClean="0">
                            <a:latin typeface="Cambria Math"/>
                          </a:rPr>
                          <m:t>𝑡𝑦𝑝𝑒</m:t>
                        </m:r>
                        <m:r>
                          <a:rPr lang="nl-NL" sz="2800" b="0" i="1" smtClean="0">
                            <a:latin typeface="Cambria Math"/>
                          </a:rPr>
                          <m:t> </m:t>
                        </m:r>
                        <m:r>
                          <a:rPr lang="nl-NL" sz="2800" b="0" i="1" smtClean="0">
                            <a:latin typeface="Cambria Math"/>
                          </a:rPr>
                          <m:t>𝑇</m:t>
                        </m:r>
                      </m:num>
                      <m:den>
                        <m:r>
                          <a:rPr lang="nl-NL" sz="2800" b="0" i="1" smtClean="0">
                            <a:latin typeface="Cambria Math"/>
                          </a:rPr>
                          <m:t>#</m:t>
                        </m:r>
                        <m:r>
                          <a:rPr lang="nl-NL" sz="2800" b="0" i="1" smtClean="0">
                            <a:latin typeface="Cambria Math"/>
                          </a:rPr>
                          <m:t>𝑏𝑢𝑟𝑒𝑛</m:t>
                        </m:r>
                      </m:den>
                    </m:f>
                  </m:oMath>
                </a14:m>
                <a:endParaRPr lang="nl-NL" sz="2800"/>
              </a:p>
            </p:txBody>
          </p:sp>
        </mc:Choice>
        <mc:Fallback xmlns="">
          <p:sp>
            <p:nvSpPr>
              <p:cNvPr id="9" name="Tekstvak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5288500"/>
                <a:ext cx="7776864" cy="1143903"/>
              </a:xfrm>
              <a:prstGeom prst="rect">
                <a:avLst/>
              </a:prstGeom>
              <a:blipFill rotWithShape="1">
                <a:blip r:embed="rId5"/>
                <a:stretch>
                  <a:fillRect l="-1567" t="-4813" r="-2586" b="-6952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8989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00"/>
    </mc:Choice>
    <mc:Fallback>
      <p:transition spd="slow" advTm="1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6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83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1259632" y="154059"/>
            <a:ext cx="66247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smtClean="0"/>
              <a:t>Dat wisselen van types passen we toe op ons model:</a:t>
            </a:r>
            <a:endParaRPr lang="nl-NL" sz="3200"/>
          </a:p>
        </p:txBody>
      </p:sp>
      <p:sp>
        <p:nvSpPr>
          <p:cNvPr id="5" name="Tekstvak 4"/>
          <p:cNvSpPr txBox="1"/>
          <p:nvPr/>
        </p:nvSpPr>
        <p:spPr>
          <a:xfrm>
            <a:off x="1832027" y="1124744"/>
            <a:ext cx="52279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smtClean="0"/>
              <a:t>(Let goed op het zwarte type!)</a:t>
            </a:r>
            <a:endParaRPr lang="nl-NL" sz="3200"/>
          </a:p>
        </p:txBody>
      </p:sp>
      <p:sp>
        <p:nvSpPr>
          <p:cNvPr id="7" name="Tekstvak 6"/>
          <p:cNvSpPr txBox="1"/>
          <p:nvPr/>
        </p:nvSpPr>
        <p:spPr>
          <a:xfrm>
            <a:off x="483872" y="6127238"/>
            <a:ext cx="8806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smtClean="0"/>
              <a:t>Het </a:t>
            </a:r>
            <a:r>
              <a:rPr lang="nl-NL" sz="3200" smtClean="0"/>
              <a:t>zwarte </a:t>
            </a:r>
            <a:r>
              <a:rPr lang="nl-NL" sz="3200" smtClean="0"/>
              <a:t>type aan het rechter bord </a:t>
            </a:r>
            <a:r>
              <a:rPr lang="nl-NL" sz="3200" smtClean="0"/>
              <a:t>is verdwenen!</a:t>
            </a:r>
            <a:endParaRPr lang="nl-NL" sz="3200"/>
          </a:p>
        </p:txBody>
      </p:sp>
      <p:pic>
        <p:nvPicPr>
          <p:cNvPr id="9" name="withoutswitch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2642" y="2129188"/>
            <a:ext cx="4320480" cy="3406023"/>
          </a:xfrm>
          <a:prstGeom prst="rect">
            <a:avLst/>
          </a:prstGeom>
        </p:spPr>
      </p:pic>
      <p:pic>
        <p:nvPicPr>
          <p:cNvPr id="6" name="withswitch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42706" y="2129188"/>
            <a:ext cx="4401294" cy="3469732"/>
          </a:xfrm>
          <a:prstGeom prst="rect">
            <a:avLst/>
          </a:prstGeom>
        </p:spPr>
      </p:pic>
      <p:sp>
        <p:nvSpPr>
          <p:cNvPr id="2" name="Tekstvak 1"/>
          <p:cNvSpPr txBox="1"/>
          <p:nvPr/>
        </p:nvSpPr>
        <p:spPr>
          <a:xfrm>
            <a:off x="3459835" y="2735877"/>
            <a:ext cx="22243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5400" smtClean="0"/>
              <a:t>Ready?</a:t>
            </a:r>
            <a:endParaRPr lang="nl-NL" sz="5400"/>
          </a:p>
        </p:txBody>
      </p:sp>
      <p:sp>
        <p:nvSpPr>
          <p:cNvPr id="3" name="Tekstvak 2"/>
          <p:cNvSpPr txBox="1"/>
          <p:nvPr/>
        </p:nvSpPr>
        <p:spPr>
          <a:xfrm>
            <a:off x="3839083" y="2782132"/>
            <a:ext cx="12137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5400" smtClean="0"/>
              <a:t>Go!</a:t>
            </a:r>
            <a:endParaRPr lang="nl-NL" sz="5400"/>
          </a:p>
        </p:txBody>
      </p:sp>
      <p:sp>
        <p:nvSpPr>
          <p:cNvPr id="10" name="Tekstvak 9"/>
          <p:cNvSpPr txBox="1"/>
          <p:nvPr/>
        </p:nvSpPr>
        <p:spPr>
          <a:xfrm>
            <a:off x="868584" y="1693017"/>
            <a:ext cx="2828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smtClean="0"/>
              <a:t>Zonder typewisseling</a:t>
            </a:r>
            <a:endParaRPr lang="nl-NL" sz="2400"/>
          </a:p>
        </p:txBody>
      </p:sp>
      <p:sp>
        <p:nvSpPr>
          <p:cNvPr id="11" name="Tekstvak 10"/>
          <p:cNvSpPr txBox="1"/>
          <p:nvPr/>
        </p:nvSpPr>
        <p:spPr>
          <a:xfrm>
            <a:off x="5830236" y="1656668"/>
            <a:ext cx="2459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smtClean="0"/>
              <a:t>Met typewisseling</a:t>
            </a:r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281597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255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21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60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6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5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4" grpId="0"/>
      <p:bldP spid="5" grpId="0"/>
      <p:bldP spid="7" grpId="0"/>
      <p:bldP spid="2" grpId="0"/>
      <p:bldP spid="2" grpId="1"/>
      <p:bldP spid="3" grpId="1" build="allAtOnce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1187624" y="689356"/>
            <a:ext cx="61926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smtClean="0"/>
              <a:t>Typeswisseling zorgt ervoor dat het evenwicht sneller wordt bereikt.</a:t>
            </a:r>
            <a:endParaRPr lang="nl-NL" sz="3200"/>
          </a:p>
        </p:txBody>
      </p:sp>
      <p:sp>
        <p:nvSpPr>
          <p:cNvPr id="5" name="Tekstvak 4"/>
          <p:cNvSpPr txBox="1"/>
          <p:nvPr/>
        </p:nvSpPr>
        <p:spPr>
          <a:xfrm>
            <a:off x="1203219" y="3284984"/>
            <a:ext cx="6840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smtClean="0"/>
              <a:t>Gemiddeld wordt er na 2 rondes het evenwicht bereikt</a:t>
            </a:r>
            <a:endParaRPr lang="nl-NL" sz="3200"/>
          </a:p>
        </p:txBody>
      </p:sp>
    </p:spTree>
    <p:extLst>
      <p:ext uri="{BB962C8B-B14F-4D97-AF65-F5344CB8AC3E}">
        <p14:creationId xmlns:p14="http://schemas.microsoft.com/office/powerpoint/2010/main" val="287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900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6124077" y="1340768"/>
            <a:ext cx="244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smtClean="0"/>
              <a:t>Mensen raken verdeeld door hun verschil in meningen, en gaan groep vormen</a:t>
            </a:r>
            <a:endParaRPr lang="nl-NL" sz="2800"/>
          </a:p>
        </p:txBody>
      </p:sp>
      <p:pic>
        <p:nvPicPr>
          <p:cNvPr id="6" name="Tijdelijke aanduiding voor inhoud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41"/>
          <a:stretch/>
        </p:blipFill>
        <p:spPr>
          <a:xfrm>
            <a:off x="338336" y="260648"/>
            <a:ext cx="5817305" cy="6313260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5480551"/>
            <a:ext cx="324493" cy="996330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6961" y="5564323"/>
            <a:ext cx="285750" cy="1038225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5445224"/>
            <a:ext cx="353733" cy="1120154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730" y="5327006"/>
            <a:ext cx="282076" cy="1088715"/>
          </a:xfrm>
          <a:prstGeom prst="rect">
            <a:avLst/>
          </a:prstGeom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5371208"/>
            <a:ext cx="340797" cy="1079190"/>
          </a:xfrm>
          <a:prstGeom prst="rect">
            <a:avLst/>
          </a:prstGeom>
        </p:spPr>
      </p:pic>
      <p:pic>
        <p:nvPicPr>
          <p:cNvPr id="13" name="Afbeelding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913" y="5467206"/>
            <a:ext cx="302268" cy="1098239"/>
          </a:xfrm>
          <a:prstGeom prst="rect">
            <a:avLst/>
          </a:prstGeom>
        </p:spPr>
      </p:pic>
      <p:pic>
        <p:nvPicPr>
          <p:cNvPr id="14" name="Afbeelding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5448156"/>
            <a:ext cx="279608" cy="1079190"/>
          </a:xfrm>
          <a:prstGeom prst="rect">
            <a:avLst/>
          </a:prstGeom>
        </p:spPr>
      </p:pic>
      <p:pic>
        <p:nvPicPr>
          <p:cNvPr id="15" name="Afbeelding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746" y="5449043"/>
            <a:ext cx="352527" cy="1116335"/>
          </a:xfrm>
          <a:prstGeom prst="rect">
            <a:avLst/>
          </a:prstGeom>
        </p:spPr>
      </p:pic>
      <p:pic>
        <p:nvPicPr>
          <p:cNvPr id="16" name="Afbeelding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5445224"/>
            <a:ext cx="327373" cy="1005174"/>
          </a:xfrm>
          <a:prstGeom prst="rect">
            <a:avLst/>
          </a:prstGeom>
        </p:spPr>
      </p:pic>
      <p:pic>
        <p:nvPicPr>
          <p:cNvPr id="17" name="Afbeelding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726" y="5445224"/>
            <a:ext cx="276446" cy="1066985"/>
          </a:xfrm>
          <a:prstGeom prst="rect">
            <a:avLst/>
          </a:prstGeom>
        </p:spPr>
      </p:pic>
      <p:pic>
        <p:nvPicPr>
          <p:cNvPr id="18" name="Afbeelding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085" y="5597994"/>
            <a:ext cx="313321" cy="962026"/>
          </a:xfrm>
          <a:prstGeom prst="rect">
            <a:avLst/>
          </a:prstGeom>
        </p:spPr>
      </p:pic>
      <p:pic>
        <p:nvPicPr>
          <p:cNvPr id="19" name="Afbeelding 1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368" y="5438656"/>
            <a:ext cx="285750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:dissolve/>
      </p:transition>
    </mc:Choice>
    <mc:Fallback xmlns="">
      <p:transition spd="slow" advTm="3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path" presetSubtype="0" accel="50000" decel="5000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38889E-6 -4.44444E-6 L -0.12952 0.0023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76" y="11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44444E-6 -2.59259E-6 L -0.39253 -0.0083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35" y="-41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88889E-6 7.40741E-7 L -0.1823 0.0083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15" y="417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22222E-6 -2.59259E-6 L 0.229 0.0152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41" y="76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3.61111E-6 7.40741E-7 L 0.37605 0.0062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802" y="30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44444E-6 -2.59259E-6 L 0.32848 0.0210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24" y="104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5E-6 -2.59259E-6 L -0.43333 0.0104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67" y="50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72222E-6 -0.00116 L -0.56441 0.0081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229" y="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179512" y="172564"/>
            <a:ext cx="896448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>
                <a:solidFill>
                  <a:schemeClr val="bg1"/>
                </a:solidFill>
              </a:rPr>
              <a:t>En dit kan </a:t>
            </a:r>
            <a:r>
              <a:rPr lang="nl-NL" sz="3200" smtClean="0">
                <a:solidFill>
                  <a:schemeClr val="bg1"/>
                </a:solidFill>
              </a:rPr>
              <a:t>tot ernstige </a:t>
            </a:r>
            <a:r>
              <a:rPr lang="nl-NL" sz="3200">
                <a:solidFill>
                  <a:schemeClr val="bg1"/>
                </a:solidFill>
              </a:rPr>
              <a:t>gevolgen </a:t>
            </a:r>
            <a:r>
              <a:rPr lang="nl-NL" sz="3200" smtClean="0">
                <a:solidFill>
                  <a:schemeClr val="bg1"/>
                </a:solidFill>
              </a:rPr>
              <a:t>leiden </a:t>
            </a:r>
            <a:r>
              <a:rPr lang="nl-NL" sz="3200">
                <a:solidFill>
                  <a:schemeClr val="bg1"/>
                </a:solidFill>
              </a:rPr>
              <a:t>zoals discriminatie:</a:t>
            </a:r>
          </a:p>
          <a:p>
            <a:endParaRPr lang="nl-NL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42" y="2132856"/>
            <a:ext cx="4608512" cy="3456384"/>
          </a:xfrm>
          <a:scene3d>
            <a:camera prst="orthographicFront">
              <a:rot lat="0" lon="0" rev="19499999"/>
            </a:camera>
            <a:lightRig rig="threePt" dir="t"/>
          </a:scene3d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1556971"/>
            <a:ext cx="5796136" cy="3262129"/>
          </a:xfrm>
          <a:prstGeom prst="rect">
            <a:avLst/>
          </a:prstGeom>
          <a:scene3d>
            <a:camera prst="orthographicFront">
              <a:rot lat="0" lon="0" rev="1800000"/>
            </a:camera>
            <a:lightRig rig="threePt" dir="t"/>
          </a:scene3d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283" y="1844824"/>
            <a:ext cx="5676943" cy="361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85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6000">
        <p:dissolve/>
      </p:transition>
    </mc:Choice>
    <mc:Fallback xmlns="">
      <p:transition spd="slow" advTm="6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2051720" y="0"/>
            <a:ext cx="56475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smtClean="0"/>
              <a:t>Om segregatie te voorkomen of juist te stimuleren, moeten we dus segregatie beter bestuderen. Dat doen we door te modelleren.</a:t>
            </a:r>
            <a:endParaRPr lang="nl-NL" sz="3600"/>
          </a:p>
        </p:txBody>
      </p:sp>
    </p:spTree>
    <p:extLst>
      <p:ext uri="{BB962C8B-B14F-4D97-AF65-F5344CB8AC3E}">
        <p14:creationId xmlns:p14="http://schemas.microsoft.com/office/powerpoint/2010/main" val="252192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4000">
        <p:dissolve/>
      </p:transition>
    </mc:Choice>
    <mc:Fallback xmlns="">
      <p:transition spd="slow" advTm="4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9" y="806643"/>
            <a:ext cx="9084543" cy="6051357"/>
          </a:xfrm>
        </p:spPr>
      </p:pic>
      <p:sp>
        <p:nvSpPr>
          <p:cNvPr id="7" name="Tekstvak 6"/>
          <p:cNvSpPr txBox="1"/>
          <p:nvPr/>
        </p:nvSpPr>
        <p:spPr>
          <a:xfrm>
            <a:off x="899592" y="0"/>
            <a:ext cx="7740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smtClean="0">
                <a:solidFill>
                  <a:schemeClr val="bg1"/>
                </a:solidFill>
              </a:rPr>
              <a:t>We gebruiken daarvoor de ‘Schelling Tipping Model’, dat ontwikkeld is door Thomas Schelling in 1978</a:t>
            </a:r>
          </a:p>
        </p:txBody>
      </p:sp>
    </p:spTree>
    <p:extLst>
      <p:ext uri="{BB962C8B-B14F-4D97-AF65-F5344CB8AC3E}">
        <p14:creationId xmlns:p14="http://schemas.microsoft.com/office/powerpoint/2010/main" val="3057991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4000">
        <p:dissolve/>
      </p:transition>
    </mc:Choice>
    <mc:Fallback xmlns="">
      <p:transition spd="slow" advTm="4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1547664" y="296822"/>
            <a:ext cx="6048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smtClean="0"/>
              <a:t>In ons model, een persoon leeft in een omgeving met bepaalde aantal buren, bijvoorbeeld 8, zoals Tom</a:t>
            </a:r>
            <a:endParaRPr lang="nl-NL" sz="360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23" t="17506" r="32195" b="21728"/>
          <a:stretch/>
        </p:blipFill>
        <p:spPr>
          <a:xfrm>
            <a:off x="3095328" y="3212976"/>
            <a:ext cx="2699792" cy="265479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9" t="30905" r="50959" b="46440"/>
          <a:stretch/>
        </p:blipFill>
        <p:spPr>
          <a:xfrm>
            <a:off x="4013224" y="4144374"/>
            <a:ext cx="864000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43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5000">
        <p:dissolve/>
      </p:transition>
    </mc:Choice>
    <mc:Fallback xmlns="">
      <p:transition spd="slow" advTm="500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6" t="17503" r="22900" b="15553"/>
          <a:stretch/>
        </p:blipFill>
        <p:spPr>
          <a:xfrm>
            <a:off x="5418240" y="2678016"/>
            <a:ext cx="2628000" cy="2340000"/>
          </a:xfrm>
          <a:prstGeom prst="rect">
            <a:avLst/>
          </a:prstGeom>
        </p:spPr>
      </p:pic>
      <p:sp>
        <p:nvSpPr>
          <p:cNvPr id="4" name="Rechthoek 3"/>
          <p:cNvSpPr/>
          <p:nvPr/>
        </p:nvSpPr>
        <p:spPr>
          <a:xfrm>
            <a:off x="827584" y="260648"/>
            <a:ext cx="7776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800" smtClean="0"/>
              <a:t>Tom is niet blij als 1/3 van zijn buren niet zijn type is</a:t>
            </a:r>
            <a:endParaRPr lang="nl-NL" sz="2800"/>
          </a:p>
        </p:txBody>
      </p:sp>
      <p:sp>
        <p:nvSpPr>
          <p:cNvPr id="6" name="Tekstvak 5"/>
          <p:cNvSpPr txBox="1"/>
          <p:nvPr/>
        </p:nvSpPr>
        <p:spPr>
          <a:xfrm>
            <a:off x="2483768" y="1028635"/>
            <a:ext cx="4248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smtClean="0"/>
              <a:t>Dus hij blijft verhuizen naar het dichtstbijzijnde plek waar het wel zo is</a:t>
            </a:r>
            <a:endParaRPr lang="nl-NL" sz="240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23" t="17506" r="32195" b="21728"/>
          <a:stretch/>
        </p:blipFill>
        <p:spPr>
          <a:xfrm>
            <a:off x="395536" y="2494299"/>
            <a:ext cx="2699792" cy="2654796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9" t="30905" r="50959" b="46440"/>
          <a:stretch/>
        </p:blipFill>
        <p:spPr>
          <a:xfrm>
            <a:off x="1187624" y="3425697"/>
            <a:ext cx="864000" cy="79200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9" t="26915" r="50828" b="49610"/>
          <a:stretch/>
        </p:blipFill>
        <p:spPr>
          <a:xfrm>
            <a:off x="6350906" y="3343919"/>
            <a:ext cx="762667" cy="792000"/>
          </a:xfrm>
          <a:prstGeom prst="rect">
            <a:avLst/>
          </a:prstGeom>
        </p:spPr>
      </p:pic>
      <p:sp>
        <p:nvSpPr>
          <p:cNvPr id="11" name="Tekstvak 10"/>
          <p:cNvSpPr txBox="1"/>
          <p:nvPr/>
        </p:nvSpPr>
        <p:spPr>
          <a:xfrm>
            <a:off x="2699792" y="5764614"/>
            <a:ext cx="4032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smtClean="0"/>
              <a:t>En nu is hij wel blij!</a:t>
            </a:r>
            <a:endParaRPr lang="nl-NL" sz="3200"/>
          </a:p>
        </p:txBody>
      </p:sp>
    </p:spTree>
    <p:extLst>
      <p:ext uri="{BB962C8B-B14F-4D97-AF65-F5344CB8AC3E}">
        <p14:creationId xmlns:p14="http://schemas.microsoft.com/office/powerpoint/2010/main" val="236602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7000">
        <p:dissolve/>
      </p:transition>
    </mc:Choice>
    <mc:Fallback xmlns="">
      <p:transition spd="slow" advClick="0" advTm="7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99537E-7 L 0.56702 -0.00462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51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/>
          <p:cNvSpPr txBox="1"/>
          <p:nvPr/>
        </p:nvSpPr>
        <p:spPr>
          <a:xfrm>
            <a:off x="1115616" y="260648"/>
            <a:ext cx="65527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smtClean="0"/>
              <a:t>Dit simpel principe passen we toe op meer mensen van meer types:</a:t>
            </a:r>
            <a:endParaRPr lang="nl-NL" sz="2800"/>
          </a:p>
        </p:txBody>
      </p:sp>
      <p:sp>
        <p:nvSpPr>
          <p:cNvPr id="9" name="Tekstvak 8"/>
          <p:cNvSpPr txBox="1"/>
          <p:nvPr/>
        </p:nvSpPr>
        <p:spPr>
          <a:xfrm>
            <a:off x="1084820" y="5877272"/>
            <a:ext cx="70520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smtClean="0"/>
              <a:t>                                   Er </a:t>
            </a:r>
            <a:r>
              <a:rPr lang="nl-NL" sz="2400"/>
              <a:t>is </a:t>
            </a:r>
            <a:r>
              <a:rPr lang="nl-NL" sz="2400" smtClean="0"/>
              <a:t>segregatie! </a:t>
            </a:r>
            <a:endParaRPr lang="nl-NL" sz="2400"/>
          </a:p>
          <a:p>
            <a:r>
              <a:rPr lang="nl-NL" sz="2400"/>
              <a:t>Niemand beweegt nog verder, een evenwicht is bereikt</a:t>
            </a:r>
          </a:p>
        </p:txBody>
      </p:sp>
      <p:pic>
        <p:nvPicPr>
          <p:cNvPr id="2" name="withoutswitch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6850" y="1271851"/>
            <a:ext cx="5841454" cy="460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1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0">
        <p:dissolve/>
      </p:transition>
    </mc:Choice>
    <mc:Fallback xmlns="">
      <p:transition spd="slow" advClick="0" advTm="30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5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6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3046" y="500069"/>
            <a:ext cx="7886700" cy="1325563"/>
          </a:xfrm>
        </p:spPr>
        <p:txBody>
          <a:bodyPr/>
          <a:lstStyle/>
          <a:p>
            <a:pPr algn="ctr"/>
            <a:r>
              <a:rPr lang="nl-NL" dirty="0"/>
              <a:t>Wordt er altijd </a:t>
            </a:r>
            <a:r>
              <a:rPr lang="nl-NL"/>
              <a:t>een </a:t>
            </a:r>
            <a:r>
              <a:rPr lang="nl-NL" smtClean="0"/>
              <a:t>evenwicht </a:t>
            </a:r>
            <a:r>
              <a:rPr lang="nl-NL" dirty="0"/>
              <a:t>bereikt?</a:t>
            </a:r>
          </a:p>
        </p:txBody>
      </p:sp>
      <p:sp>
        <p:nvSpPr>
          <p:cNvPr id="4" name="Rechthoek 3"/>
          <p:cNvSpPr/>
          <p:nvPr/>
        </p:nvSpPr>
        <p:spPr>
          <a:xfrm>
            <a:off x="2327084" y="1795160"/>
            <a:ext cx="4517165" cy="31547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199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NEE</a:t>
            </a:r>
            <a:endParaRPr lang="nl-NL" sz="54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2726347" y="4692074"/>
            <a:ext cx="40633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8000" dirty="0">
                <a:solidFill>
                  <a:prstClr val="black"/>
                </a:solidFill>
              </a:rPr>
              <a:t>Kijk maar</a:t>
            </a:r>
          </a:p>
        </p:txBody>
      </p:sp>
    </p:spTree>
    <p:extLst>
      <p:ext uri="{BB962C8B-B14F-4D97-AF65-F5344CB8AC3E}">
        <p14:creationId xmlns:p14="http://schemas.microsoft.com/office/powerpoint/2010/main" val="34177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8000">
        <p:dissolve/>
      </p:transition>
    </mc:Choice>
    <mc:Fallback xmlns="">
      <p:transition spd="slow" advClick="0" advTm="8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9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345</Words>
  <Application>Microsoft Office PowerPoint</Application>
  <PresentationFormat>Diavoorstelling (4:3)</PresentationFormat>
  <Paragraphs>39</Paragraphs>
  <Slides>17</Slides>
  <Notes>0</Notes>
  <HiddenSlides>0</HiddenSlides>
  <MMClips>3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17</vt:i4>
      </vt:variant>
    </vt:vector>
  </HeadingPairs>
  <TitlesOfParts>
    <vt:vector size="20" baseType="lpstr">
      <vt:lpstr>Kantoorthema</vt:lpstr>
      <vt:lpstr>1_Kantoorthema</vt:lpstr>
      <vt:lpstr>2_Kantoorthema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Wordt er altijd een evenwicht bereikt?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Nand</dc:creator>
  <cp:lastModifiedBy>guanyu</cp:lastModifiedBy>
  <cp:revision>75</cp:revision>
  <dcterms:created xsi:type="dcterms:W3CDTF">2017-04-07T09:34:50Z</dcterms:created>
  <dcterms:modified xsi:type="dcterms:W3CDTF">2017-04-10T14:06:11Z</dcterms:modified>
</cp:coreProperties>
</file>

<file path=docProps/thumbnail.jpeg>
</file>